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9" r:id="rId2"/>
    <p:sldId id="310" r:id="rId3"/>
    <p:sldId id="309" r:id="rId4"/>
    <p:sldId id="31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606"/>
    <a:srgbClr val="39B10F"/>
    <a:srgbClr val="002A7E"/>
    <a:srgbClr val="00246C"/>
    <a:srgbClr val="FFFF99"/>
    <a:srgbClr val="FF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119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0FF5-279A-419F-8004-69B78EC168DB}" type="datetimeFigureOut">
              <a:rPr lang="en-US" smtClean="0"/>
              <a:pPr/>
              <a:t>5/11/2025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EBA3-5A51-41F6-A189-179CA5D9584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370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38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82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21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1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20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64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9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27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04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03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62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 gène </a:t>
            </a:r>
            <a:r>
              <a:rPr lang="fr-FR" sz="3600" b="1" u="sng" dirty="0">
                <a:solidFill>
                  <a:srgbClr val="002060"/>
                </a:solidFill>
                <a:latin typeface="Calibri"/>
              </a:rPr>
              <a:t>à</a:t>
            </a:r>
            <a:r>
              <a:rPr kumimoji="0" lang="fr-FR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 protéine: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1143000"/>
            <a:ext cx="9204576" cy="290512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477000" y="2286000"/>
            <a:ext cx="990600" cy="8382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100" y="42672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La synthèse des protéines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fr-FR" sz="2400" dirty="0">
                <a:solidFill>
                  <a:srgbClr val="002060"/>
                </a:solidFill>
              </a:rPr>
              <a:t>est le processus de fabrication des 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protéines</a:t>
            </a:r>
            <a:r>
              <a:rPr lang="fr-FR" sz="2400" dirty="0">
                <a:solidFill>
                  <a:srgbClr val="002060"/>
                </a:solidFill>
              </a:rPr>
              <a:t> à partir de l'information portée par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les gènes</a:t>
            </a:r>
            <a:r>
              <a:rPr lang="fr-FR" sz="2400" dirty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</a:rPr>
              <a:t>Il s'agit du mécanisme par lequel une cellule assemble des acides aminés ensemble afin de former des 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protéines</a:t>
            </a:r>
            <a:r>
              <a:rPr lang="fr-FR" sz="2400" dirty="0">
                <a:solidFill>
                  <a:srgbClr val="002060"/>
                </a:solidFill>
              </a:rPr>
              <a:t>, selon l'information contenue dans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l'ADN</a:t>
            </a:r>
            <a:r>
              <a:rPr lang="fr-FR" sz="2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366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81727"/>
              </p:ext>
            </p:extLst>
          </p:nvPr>
        </p:nvGraphicFramePr>
        <p:xfrm>
          <a:off x="990599" y="3276600"/>
          <a:ext cx="7543801" cy="2895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063">
                  <a:extLst>
                    <a:ext uri="{9D8B030D-6E8A-4147-A177-3AD203B41FA5}">
                      <a16:colId xmlns:a16="http://schemas.microsoft.com/office/drawing/2014/main" val="2802505583"/>
                    </a:ext>
                  </a:extLst>
                </a:gridCol>
                <a:gridCol w="2514869">
                  <a:extLst>
                    <a:ext uri="{9D8B030D-6E8A-4147-A177-3AD203B41FA5}">
                      <a16:colId xmlns:a16="http://schemas.microsoft.com/office/drawing/2014/main" val="2183785363"/>
                    </a:ext>
                  </a:extLst>
                </a:gridCol>
                <a:gridCol w="2514869">
                  <a:extLst>
                    <a:ext uri="{9D8B030D-6E8A-4147-A177-3AD203B41FA5}">
                      <a16:colId xmlns:a16="http://schemas.microsoft.com/office/drawing/2014/main" val="47560655"/>
                    </a:ext>
                  </a:extLst>
                </a:gridCol>
              </a:tblGrid>
              <a:tr h="3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ADN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ARN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221872"/>
                  </a:ext>
                </a:extLst>
              </a:tr>
              <a:tr h="732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Chaine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Double (</a:t>
                      </a:r>
                      <a:r>
                        <a:rPr lang="fr-FR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bicaténaire</a:t>
                      </a: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) 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Simple (monocaténaire)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0396470"/>
                  </a:ext>
                </a:extLst>
              </a:tr>
              <a:tr h="3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Sucre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Désoxyribose 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Ribose 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946384"/>
                  </a:ext>
                </a:extLst>
              </a:tr>
              <a:tr h="3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Bases azotées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 T C G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 U C G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946750"/>
                  </a:ext>
                </a:extLst>
              </a:tr>
              <a:tr h="732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Localisation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Noyau 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Noyau et cytoplasme 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630859"/>
                  </a:ext>
                </a:extLst>
              </a:tr>
              <a:tr h="357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Taille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Tres longue chaine 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Plus courte (gène)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7656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2749103"/>
            <a:ext cx="6511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accent1">
                    <a:lumMod val="75000"/>
                  </a:schemeClr>
                </a:solidFill>
              </a:rPr>
              <a:t>Tableau comparant la molécule d’ADN à celle de l’ARN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D438E-1542-0EA7-6B15-C72E1ADCB1D0}"/>
              </a:ext>
            </a:extLst>
          </p:cNvPr>
          <p:cNvSpPr txBox="1"/>
          <p:nvPr/>
        </p:nvSpPr>
        <p:spPr>
          <a:xfrm>
            <a:off x="1600200" y="381000"/>
            <a:ext cx="65116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Le brin d’ARN-messager ainsi synthétisé est </a:t>
            </a:r>
            <a:r>
              <a:rPr lang="fr-FR" sz="2400" b="1" dirty="0">
                <a:solidFill>
                  <a:srgbClr val="C00000"/>
                </a:solidFill>
              </a:rPr>
              <a:t>complémentaire</a:t>
            </a:r>
            <a:r>
              <a:rPr lang="fr-FR" sz="2400" b="1" dirty="0">
                <a:solidFill>
                  <a:srgbClr val="002060"/>
                </a:solidFill>
              </a:rPr>
              <a:t> du brin d'ADN transcrit. L'information contenue dans l’ARN-messager est </a:t>
            </a:r>
            <a:r>
              <a:rPr lang="fr-FR" sz="2400" b="1" dirty="0">
                <a:solidFill>
                  <a:srgbClr val="C00000"/>
                </a:solidFill>
              </a:rPr>
              <a:t>identique</a:t>
            </a:r>
            <a:r>
              <a:rPr lang="fr-FR" sz="2400" b="1" dirty="0">
                <a:solidFill>
                  <a:srgbClr val="002060"/>
                </a:solidFill>
              </a:rPr>
              <a:t> à celle du brin d'ADN non transcrit.</a:t>
            </a:r>
            <a:r>
              <a:rPr lang="fr-FR" sz="2400" dirty="0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8018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'expression du patrimoine génétique &gt; Schémas - cours en lig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083630" cy="514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381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srgbClr val="002060"/>
                </a:solidFill>
              </a:rPr>
              <a:t>Schéma récapitulatif de la transcription</a:t>
            </a:r>
          </a:p>
        </p:txBody>
      </p:sp>
    </p:spTree>
    <p:extLst>
      <p:ext uri="{BB962C8B-B14F-4D97-AF65-F5344CB8AC3E}">
        <p14:creationId xmlns:p14="http://schemas.microsoft.com/office/powerpoint/2010/main" val="3996844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638" y="0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9984" y="2633722"/>
            <a:ext cx="28086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</a:rPr>
              <a:t>Schéma récapitulatif</a:t>
            </a:r>
          </a:p>
          <a:p>
            <a:pPr algn="ctr"/>
            <a:r>
              <a:rPr lang="fr-FR" sz="2400" b="1" u="sng" dirty="0">
                <a:solidFill>
                  <a:srgbClr val="002060"/>
                </a:solidFill>
              </a:rPr>
              <a:t> de la traduction</a:t>
            </a:r>
          </a:p>
        </p:txBody>
      </p:sp>
    </p:spTree>
    <p:extLst>
      <p:ext uri="{BB962C8B-B14F-4D97-AF65-F5344CB8AC3E}">
        <p14:creationId xmlns:p14="http://schemas.microsoft.com/office/powerpoint/2010/main" val="35618914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137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classifications des êtres vivants</dc:title>
  <dc:creator>User</dc:creator>
  <cp:lastModifiedBy>Admin</cp:lastModifiedBy>
  <cp:revision>352</cp:revision>
  <dcterms:created xsi:type="dcterms:W3CDTF">2006-08-16T00:00:00Z</dcterms:created>
  <dcterms:modified xsi:type="dcterms:W3CDTF">2025-05-11T16:23:12Z</dcterms:modified>
</cp:coreProperties>
</file>